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73" r:id="rId4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12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649A57-01B4-48B2-BA2E-EE5EF4B68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456E06D-57CD-483D-825B-61FA19781C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4A5FF7-40CE-494F-8086-3C7C78A2B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8CC2-9558-4AAF-9E4D-8FF85CB17B7B}" type="datetimeFigureOut">
              <a:rPr lang="es-ES" smtClean="0"/>
              <a:t>23/09/2022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43E32-A254-495F-836C-2FB18B3DC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B16675-4841-4A6F-8EEA-872B2383E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748-BE35-4665-9989-43B7E409D0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379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EA25C4-D4D7-4C70-BC5F-90E4F1CC1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740EDD6-BC39-4683-BD75-6C44D9BEA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FEA265-C5CE-4E50-810B-D72281F66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8CC2-9558-4AAF-9E4D-8FF85CB17B7B}" type="datetimeFigureOut">
              <a:rPr lang="es-ES" smtClean="0"/>
              <a:t>23/09/2022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C3ED79-C162-4BAA-8E89-C52B5DC5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ACAA82-79A3-4273-9E65-33F137738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748-BE35-4665-9989-43B7E409D0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213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37555BA-68E1-4A4C-8C96-4C135C045B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741E057-E1AB-4189-85ED-2B000B9F1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806ADD-7425-4CA6-B85A-CD4717D32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8CC2-9558-4AAF-9E4D-8FF85CB17B7B}" type="datetimeFigureOut">
              <a:rPr lang="es-ES" smtClean="0"/>
              <a:t>23/09/2022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6F6C0A-0393-4B9B-A127-2041ADA43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EF8B0A-F779-40CB-A178-A370EA65B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748-BE35-4665-9989-43B7E409D0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133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9CEF01-A84F-4D8B-BA3A-1AC0C378B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6C8512-3087-49F8-AA78-373011B74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E4CECE-FEDA-4B1B-91F9-3793B3116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8CC2-9558-4AAF-9E4D-8FF85CB17B7B}" type="datetimeFigureOut">
              <a:rPr lang="es-ES" smtClean="0"/>
              <a:t>23/09/2022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FD9CD6-FADF-4873-80B5-7B0D42DFC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A03674-5D23-40F3-B622-EE13174FE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748-BE35-4665-9989-43B7E409D0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7679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18D2D7-2848-484B-8C0E-5E6493977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A44340-7443-4AC3-B626-9E7D8083B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5EC5AC-FDEB-4A2A-A46E-868DFCC18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8CC2-9558-4AAF-9E4D-8FF85CB17B7B}" type="datetimeFigureOut">
              <a:rPr lang="es-ES" smtClean="0"/>
              <a:t>23/09/2022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B59454-334D-4D62-997E-951E95E09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6F7F67-60B5-482E-BE4E-DC5F168A3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748-BE35-4665-9989-43B7E409D0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8388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DB5497-9FD5-4747-A7DB-5F0AC50C9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F37835-747C-4C8F-BD90-74D0158F6F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6B0D1AA-6D3F-4161-B571-B536B2047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25410E-95ED-4DA7-B7A2-28969873D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8CC2-9558-4AAF-9E4D-8FF85CB17B7B}" type="datetimeFigureOut">
              <a:rPr lang="es-ES" smtClean="0"/>
              <a:t>23/09/2022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26C48E-CFDE-4080-A0BF-6CC59B3F5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4B613C-6CD4-40E6-B54B-2A43B864C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748-BE35-4665-9989-43B7E409D0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564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D5EB3C-99EE-444C-AD9B-AD721F190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347C2D-3DBC-45A7-B041-BF11AD9FB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79E9EF7-5572-497B-B36E-00459333D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7215E47-4DE4-44AF-8C9C-C67E3A4CD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DC23199-E1B7-4123-9EBC-F573E04CA2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FFF536F-443B-4E43-9CFB-E8A6C71DA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8CC2-9558-4AAF-9E4D-8FF85CB17B7B}" type="datetimeFigureOut">
              <a:rPr lang="es-ES" smtClean="0"/>
              <a:t>23/09/2022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0E1DAA0-57A5-4798-AD78-B97D0DB54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DE9545-7B1D-4D10-BE04-8A43B952A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748-BE35-4665-9989-43B7E409D0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582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DD2D8C-2FDD-4AA7-9C6D-CE5F882A6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043F20B-B346-4C16-8716-EA73389F4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8CC2-9558-4AAF-9E4D-8FF85CB17B7B}" type="datetimeFigureOut">
              <a:rPr lang="es-ES" smtClean="0"/>
              <a:t>23/09/2022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EDF7F90-29B2-41E8-A4A2-55B824EDB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B5B87E-4095-472F-BB56-A0303F095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748-BE35-4665-9989-43B7E409D0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5026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F5F1D23-E108-4364-B58C-05670E51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8CC2-9558-4AAF-9E4D-8FF85CB17B7B}" type="datetimeFigureOut">
              <a:rPr lang="es-ES" smtClean="0"/>
              <a:t>23/09/2022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A9427ED-F0AA-432A-9DA8-57D822C73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3952D09-232B-4692-B6B7-C7612FBB5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748-BE35-4665-9989-43B7E409D0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751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DCCB1E-582C-415D-916E-F8A2C8F54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1D756E-E1D6-47DA-8A38-308600502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ABBFD5-26F2-4CB8-BBC7-65F7CA331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3F47FD-EDAA-4B7B-8497-53B699659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8CC2-9558-4AAF-9E4D-8FF85CB17B7B}" type="datetimeFigureOut">
              <a:rPr lang="es-ES" smtClean="0"/>
              <a:t>23/09/2022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42045D-0636-4B05-BB4D-989A91DA8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1D1F14-AC8A-451B-8601-360CB75D2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748-BE35-4665-9989-43B7E409D0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6965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57C3AF-226A-41A3-BC4D-36C9FC9BD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9487540-D20A-403F-B257-95A222C115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B21DF6-CF81-44B5-9CAB-4B9E642BE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64443B-4569-4D90-8566-65B4BC937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8CC2-9558-4AAF-9E4D-8FF85CB17B7B}" type="datetimeFigureOut">
              <a:rPr lang="es-ES" smtClean="0"/>
              <a:t>23/09/2022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340609-4036-40AB-8EF3-E0C53092D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267C3AA-DD7C-463A-88A1-66F7E2594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748-BE35-4665-9989-43B7E409D0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685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D1B7B50-32E5-408B-8E43-418CA01CB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1220A3-2C15-4720-8641-053672DCA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D86D7B-E059-475F-952C-985815B988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58CC2-9558-4AAF-9E4D-8FF85CB17B7B}" type="datetimeFigureOut">
              <a:rPr lang="es-ES" smtClean="0"/>
              <a:t>23/09/2022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DEAE7B-4F7C-48BE-AB5F-BC4C38E47E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2B19CF-9060-4828-A6CA-2455381076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3F748-BE35-4665-9989-43B7E409D0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718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AE0996-314E-4393-A5F0-E8A4BB370D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1886" y="360365"/>
            <a:ext cx="11408228" cy="2940796"/>
          </a:xfrm>
          <a:ln w="38100">
            <a:solidFill>
              <a:schemeClr val="bg1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1252718"/>
                      <a:gd name="connsiteY0" fmla="*/ 0 h 2940796"/>
                      <a:gd name="connsiteX1" fmla="*/ 11252718 w 11252718"/>
                      <a:gd name="connsiteY1" fmla="*/ 0 h 2940796"/>
                      <a:gd name="connsiteX2" fmla="*/ 11252718 w 11252718"/>
                      <a:gd name="connsiteY2" fmla="*/ 2940796 h 2940796"/>
                      <a:gd name="connsiteX3" fmla="*/ 0 w 11252718"/>
                      <a:gd name="connsiteY3" fmla="*/ 2940796 h 2940796"/>
                      <a:gd name="connsiteX4" fmla="*/ 0 w 11252718"/>
                      <a:gd name="connsiteY4" fmla="*/ 0 h 29407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1252718" h="2940796" fill="none" extrusionOk="0">
                        <a:moveTo>
                          <a:pt x="0" y="0"/>
                        </a:moveTo>
                        <a:cubicBezTo>
                          <a:pt x="4702403" y="-49533"/>
                          <a:pt x="8166620" y="-14809"/>
                          <a:pt x="11252718" y="0"/>
                        </a:cubicBezTo>
                        <a:cubicBezTo>
                          <a:pt x="11340357" y="667506"/>
                          <a:pt x="11180039" y="1734312"/>
                          <a:pt x="11252718" y="2940796"/>
                        </a:cubicBezTo>
                        <a:cubicBezTo>
                          <a:pt x="6936355" y="2892565"/>
                          <a:pt x="2438621" y="3025251"/>
                          <a:pt x="0" y="2940796"/>
                        </a:cubicBezTo>
                        <a:cubicBezTo>
                          <a:pt x="-38581" y="1575764"/>
                          <a:pt x="63341" y="362420"/>
                          <a:pt x="0" y="0"/>
                        </a:cubicBezTo>
                        <a:close/>
                      </a:path>
                      <a:path w="11252718" h="2940796" stroke="0" extrusionOk="0">
                        <a:moveTo>
                          <a:pt x="0" y="0"/>
                        </a:moveTo>
                        <a:cubicBezTo>
                          <a:pt x="4854911" y="118645"/>
                          <a:pt x="8138616" y="116012"/>
                          <a:pt x="11252718" y="0"/>
                        </a:cubicBezTo>
                        <a:cubicBezTo>
                          <a:pt x="11119836" y="451507"/>
                          <a:pt x="11337669" y="1568854"/>
                          <a:pt x="11252718" y="2940796"/>
                        </a:cubicBezTo>
                        <a:cubicBezTo>
                          <a:pt x="9006151" y="3075396"/>
                          <a:pt x="4486441" y="2783600"/>
                          <a:pt x="0" y="2940796"/>
                        </a:cubicBezTo>
                        <a:cubicBezTo>
                          <a:pt x="-20187" y="2073383"/>
                          <a:pt x="-152480" y="87028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s-ES" sz="4000" b="1" dirty="0">
                <a:solidFill>
                  <a:srgbClr val="C80F2E"/>
                </a:solidFill>
              </a:rPr>
            </a:br>
            <a:r>
              <a:rPr lang="es-ES" sz="4000" b="1" dirty="0">
                <a:solidFill>
                  <a:srgbClr val="C80F2E"/>
                </a:solidFill>
              </a:rPr>
              <a:t>PROJECTE PILOT: </a:t>
            </a:r>
            <a:br>
              <a:rPr lang="es-ES" sz="4000" b="1" dirty="0">
                <a:solidFill>
                  <a:srgbClr val="C80F2E"/>
                </a:solidFill>
              </a:rPr>
            </a:br>
            <a:r>
              <a:rPr lang="es-ES" sz="4000" b="1" dirty="0">
                <a:solidFill>
                  <a:srgbClr val="C80F2E"/>
                </a:solidFill>
              </a:rPr>
              <a:t>INNOVACIÓ PROCESSOS SELECTIUS</a:t>
            </a:r>
            <a:br>
              <a:rPr lang="es-ES" sz="4000" b="1" dirty="0">
                <a:solidFill>
                  <a:srgbClr val="C80F2E"/>
                </a:solidFill>
              </a:rPr>
            </a:br>
            <a:br>
              <a:rPr lang="es-ES" sz="4000" b="1" dirty="0">
                <a:solidFill>
                  <a:srgbClr val="C80F2E"/>
                </a:solidFill>
              </a:rPr>
            </a:br>
            <a:r>
              <a:rPr lang="es-ES" sz="4000" b="1" dirty="0">
                <a:solidFill>
                  <a:srgbClr val="C80F2E"/>
                </a:solidFill>
              </a:rPr>
              <a:t>OOP GVA 2022</a:t>
            </a:r>
            <a:br>
              <a:rPr lang="es-ES" sz="4000" b="1" dirty="0">
                <a:solidFill>
                  <a:srgbClr val="C80F2E"/>
                </a:solidFill>
              </a:rPr>
            </a:br>
            <a:endParaRPr lang="es-ES" sz="4000" dirty="0">
              <a:solidFill>
                <a:srgbClr val="C80F2E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675905-A848-4D96-A5CC-6C9E1282EC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98398" y="5891845"/>
            <a:ext cx="4468878" cy="835090"/>
          </a:xfrm>
        </p:spPr>
        <p:txBody>
          <a:bodyPr>
            <a:normAutofit/>
          </a:bodyPr>
          <a:lstStyle/>
          <a:p>
            <a:pPr algn="r"/>
            <a:r>
              <a:rPr lang="es-ES" sz="1400" i="1" dirty="0"/>
              <a:t>Direcció General de Funció Pública</a:t>
            </a:r>
          </a:p>
          <a:p>
            <a:pPr algn="r"/>
            <a:r>
              <a:rPr lang="es-ES" sz="1400" i="1" dirty="0"/>
              <a:t>Setembre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BA6FCF4-5302-4A9C-8423-4CF1912E94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6507" y="3940884"/>
            <a:ext cx="2957262" cy="1311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861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>
            <a:extLst>
              <a:ext uri="{FF2B5EF4-FFF2-40B4-BE49-F238E27FC236}">
                <a16:creationId xmlns:a16="http://schemas.microsoft.com/office/drawing/2014/main" id="{2EB71416-8B2D-4BBF-B49C-2F7FC6D9CB79}"/>
              </a:ext>
            </a:extLst>
          </p:cNvPr>
          <p:cNvSpPr txBox="1">
            <a:spLocks/>
          </p:cNvSpPr>
          <p:nvPr/>
        </p:nvSpPr>
        <p:spPr>
          <a:xfrm>
            <a:off x="84367" y="1152807"/>
            <a:ext cx="12107633" cy="553692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s-ES" sz="1700" b="1" i="1" dirty="0">
                <a:solidFill>
                  <a:schemeClr val="accent5">
                    <a:lumMod val="75000"/>
                  </a:schemeClr>
                </a:solidFill>
              </a:rPr>
              <a:t>El procés selectiu es divideix en DUES FASES:</a:t>
            </a:r>
          </a:p>
          <a:p>
            <a:pPr marL="182562" indent="0">
              <a:lnSpc>
                <a:spcPct val="120000"/>
              </a:lnSpc>
              <a:buNone/>
            </a:pPr>
            <a:endParaRPr lang="es-ES" sz="1700" b="1" i="1" u="sng" dirty="0">
              <a:solidFill>
                <a:schemeClr val="accent5">
                  <a:lumMod val="75000"/>
                </a:schemeClr>
              </a:solidFill>
            </a:endParaRPr>
          </a:p>
          <a:p>
            <a:pPr marL="182562" indent="0">
              <a:lnSpc>
                <a:spcPct val="120000"/>
              </a:lnSpc>
              <a:buNone/>
            </a:pPr>
            <a:r>
              <a:rPr lang="es-ES" sz="1700" b="1" i="1" u="sng" dirty="0">
                <a:solidFill>
                  <a:srgbClr val="C00000"/>
                </a:solidFill>
              </a:rPr>
              <a:t>1a fase</a:t>
            </a:r>
            <a:r>
              <a:rPr lang="es-ES" sz="1700" b="1" i="1" dirty="0">
                <a:solidFill>
                  <a:srgbClr val="C00000"/>
                </a:solidFill>
              </a:rPr>
              <a:t>: PRESELECCIÓ mitjançant un </a:t>
            </a:r>
            <a:r>
              <a:rPr lang="es-ES" sz="1700" b="1" i="1" u="sng" dirty="0">
                <a:solidFill>
                  <a:srgbClr val="C00000"/>
                </a:solidFill>
              </a:rPr>
              <a:t>PRIMER EXERCICI </a:t>
            </a:r>
            <a:r>
              <a:rPr lang="es-ES" sz="1700" b="1" i="1" dirty="0">
                <a:solidFill>
                  <a:srgbClr val="C00000"/>
                </a:solidFill>
              </a:rPr>
              <a:t>TEÒRIC/PRÀCTIC:</a:t>
            </a:r>
          </a:p>
          <a:p>
            <a:pPr marL="468312" indent="-285750">
              <a:lnSpc>
                <a:spcPct val="120000"/>
              </a:lnSpc>
              <a:buFontTx/>
              <a:buChar char="-"/>
            </a:pPr>
            <a:r>
              <a:rPr lang="es-ES" sz="1700" b="1" i="1" dirty="0"/>
              <a:t>Obligatori i eliminatori</a:t>
            </a:r>
          </a:p>
          <a:p>
            <a:pPr marL="468312" indent="-285750">
              <a:lnSpc>
                <a:spcPct val="120000"/>
              </a:lnSpc>
              <a:buFontTx/>
              <a:buChar char="-"/>
            </a:pPr>
            <a:r>
              <a:rPr lang="es-ES" sz="1700" b="1" i="1" dirty="0"/>
              <a:t>Pretén avaluar el grau de coneixement del marc de referència necessari per a poder exercir el lloc</a:t>
            </a:r>
          </a:p>
          <a:p>
            <a:pPr marL="468312" indent="-285750">
              <a:lnSpc>
                <a:spcPct val="120000"/>
              </a:lnSpc>
              <a:buFontTx/>
              <a:buChar char="-"/>
            </a:pPr>
            <a:endParaRPr lang="es-ES" sz="1700" b="1" i="1" dirty="0"/>
          </a:p>
          <a:p>
            <a:pPr marL="468312" indent="-285750">
              <a:lnSpc>
                <a:spcPct val="120000"/>
              </a:lnSpc>
              <a:buFontTx/>
              <a:buChar char="-"/>
            </a:pPr>
            <a:endParaRPr lang="es-ES" sz="1700" b="1" i="1" dirty="0"/>
          </a:p>
          <a:p>
            <a:pPr marL="468312" indent="-285750">
              <a:lnSpc>
                <a:spcPct val="120000"/>
              </a:lnSpc>
              <a:buFontTx/>
              <a:buChar char="-"/>
            </a:pPr>
            <a:r>
              <a:rPr lang="es-ES" sz="1700" b="1" i="1" dirty="0"/>
              <a:t>Es divideix en DUES PARTS</a:t>
            </a:r>
          </a:p>
          <a:p>
            <a:pPr marL="182562" indent="0">
              <a:lnSpc>
                <a:spcPct val="120000"/>
              </a:lnSpc>
              <a:buNone/>
            </a:pPr>
            <a:r>
              <a:rPr lang="es-ES" sz="1700" b="1" i="1" dirty="0"/>
              <a:t>(a desenvolupar en el mateix dia)</a:t>
            </a:r>
          </a:p>
          <a:p>
            <a:pPr marL="468312" indent="-285750">
              <a:lnSpc>
                <a:spcPct val="120000"/>
              </a:lnSpc>
              <a:buFontTx/>
              <a:buChar char="-"/>
            </a:pPr>
            <a:endParaRPr lang="es-ES" sz="1700" b="1" i="1" dirty="0"/>
          </a:p>
          <a:p>
            <a:pPr marL="468312" indent="-285750">
              <a:lnSpc>
                <a:spcPct val="120000"/>
              </a:lnSpc>
              <a:buFontTx/>
              <a:buChar char="-"/>
            </a:pPr>
            <a:endParaRPr lang="es-ES" sz="1700" b="1" i="1" dirty="0"/>
          </a:p>
          <a:p>
            <a:pPr marL="182562" indent="0">
              <a:lnSpc>
                <a:spcPct val="120000"/>
              </a:lnSpc>
              <a:buNone/>
            </a:pPr>
            <a:endParaRPr lang="es-ES" sz="1700" b="1" i="1" dirty="0"/>
          </a:p>
          <a:p>
            <a:pPr marL="468312" indent="-285750">
              <a:lnSpc>
                <a:spcPct val="120000"/>
              </a:lnSpc>
              <a:buFontTx/>
              <a:buChar char="-"/>
            </a:pPr>
            <a:r>
              <a:rPr lang="es-ES" sz="1700" b="1" i="1" dirty="0">
                <a:solidFill>
                  <a:schemeClr val="tx1"/>
                </a:solidFill>
              </a:rPr>
              <a:t>Els més ben qualificats (nombre de places + 10%) accediran a la 2a FASE com a “funcionaris en </a:t>
            </a:r>
            <a:r>
              <a:rPr lang="es-ES" sz="1700" b="1" i="1" dirty="0" err="1">
                <a:solidFill>
                  <a:schemeClr val="tx1"/>
                </a:solidFill>
              </a:rPr>
              <a:t>pràctiques</a:t>
            </a:r>
            <a:r>
              <a:rPr lang="es-ES" sz="1700" b="1" i="1" dirty="0">
                <a:solidFill>
                  <a:schemeClr val="tx1"/>
                </a:solidFill>
              </a:rPr>
              <a:t>”.</a:t>
            </a:r>
          </a:p>
          <a:p>
            <a:pPr marL="468312" indent="-285750">
              <a:lnSpc>
                <a:spcPct val="120000"/>
              </a:lnSpc>
              <a:buFontTx/>
              <a:buChar char="-"/>
            </a:pPr>
            <a:endParaRPr lang="es-ES" sz="1700" b="1" i="1" dirty="0">
              <a:solidFill>
                <a:schemeClr val="tx1"/>
              </a:solidFill>
            </a:endParaRPr>
          </a:p>
          <a:p>
            <a:pPr marL="468312" indent="-285750">
              <a:lnSpc>
                <a:spcPct val="120000"/>
              </a:lnSpc>
              <a:buFontTx/>
              <a:buChar char="-"/>
            </a:pPr>
            <a:endParaRPr lang="es-ES" sz="1700" b="1" i="1" dirty="0"/>
          </a:p>
          <a:p>
            <a:pPr marL="468312" indent="-285750">
              <a:lnSpc>
                <a:spcPct val="120000"/>
              </a:lnSpc>
              <a:buFontTx/>
              <a:buChar char="-"/>
            </a:pPr>
            <a:endParaRPr lang="es-ES" sz="1700" b="1" i="1" dirty="0"/>
          </a:p>
          <a:p>
            <a:pPr marL="182562" indent="0">
              <a:lnSpc>
                <a:spcPct val="120000"/>
              </a:lnSpc>
              <a:spcBef>
                <a:spcPts val="200"/>
              </a:spcBef>
              <a:buNone/>
            </a:pPr>
            <a:endParaRPr lang="es-ES" sz="1700" b="1" i="1" u="sng" dirty="0"/>
          </a:p>
          <a:p>
            <a:pPr marL="182562" indent="0">
              <a:lnSpc>
                <a:spcPct val="120000"/>
              </a:lnSpc>
              <a:spcBef>
                <a:spcPts val="200"/>
              </a:spcBef>
              <a:buNone/>
            </a:pPr>
            <a:endParaRPr lang="es-ES" sz="1700" b="1" i="1" dirty="0"/>
          </a:p>
          <a:p>
            <a:pPr marL="182562" indent="0">
              <a:lnSpc>
                <a:spcPct val="120000"/>
              </a:lnSpc>
              <a:spcBef>
                <a:spcPts val="200"/>
              </a:spcBef>
              <a:buNone/>
            </a:pPr>
            <a:endParaRPr lang="es-ES" sz="1700" b="1" i="1" dirty="0"/>
          </a:p>
          <a:p>
            <a:pPr marL="182562" indent="0">
              <a:lnSpc>
                <a:spcPct val="120000"/>
              </a:lnSpc>
              <a:spcBef>
                <a:spcPts val="200"/>
              </a:spcBef>
              <a:buNone/>
            </a:pPr>
            <a:endParaRPr lang="es-ES" sz="1700" b="1" i="1" dirty="0"/>
          </a:p>
          <a:p>
            <a:pPr marL="0" indent="0">
              <a:lnSpc>
                <a:spcPct val="120000"/>
              </a:lnSpc>
              <a:buNone/>
            </a:pPr>
            <a:endParaRPr lang="es-ES" sz="1500" i="1" dirty="0"/>
          </a:p>
          <a:p>
            <a:pPr marL="180975" indent="-180975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s-ES" sz="700" i="1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358E3E6-871A-4534-8465-B1EB8A955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D660-6BA5-42BE-ABD7-67611535FACC}" type="slidenum">
              <a:rPr lang="es-ES" smtClean="0"/>
              <a:t>2</a:t>
            </a:fld>
            <a:endParaRPr lang="es-E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7A25F5DD-789B-49F3-9122-226B60880A7A}"/>
              </a:ext>
            </a:extLst>
          </p:cNvPr>
          <p:cNvSpPr/>
          <p:nvPr/>
        </p:nvSpPr>
        <p:spPr>
          <a:xfrm>
            <a:off x="3182543" y="3223059"/>
            <a:ext cx="4987954" cy="119799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400" b="1" u="sng" dirty="0">
              <a:solidFill>
                <a:schemeClr val="bg1"/>
              </a:solidFill>
            </a:endParaRPr>
          </a:p>
          <a:p>
            <a:r>
              <a:rPr lang="es-ES" sz="1400" b="1" u="sng" dirty="0">
                <a:solidFill>
                  <a:schemeClr val="bg1"/>
                </a:solidFill>
              </a:rPr>
              <a:t>1a:</a:t>
            </a:r>
            <a:r>
              <a:rPr lang="es-ES" sz="1400" b="1" dirty="0">
                <a:solidFill>
                  <a:schemeClr val="bg1"/>
                </a:solidFill>
              </a:rPr>
              <a:t> Exercici amb 160 preguntes test de caràcter </a:t>
            </a:r>
            <a:r>
              <a:rPr lang="es-ES" sz="1400" b="1" u="sng" dirty="0">
                <a:solidFill>
                  <a:schemeClr val="bg1"/>
                </a:solidFill>
              </a:rPr>
              <a:t>conceptual</a:t>
            </a:r>
          </a:p>
          <a:p>
            <a:endParaRPr lang="es-ES" sz="1200" i="1" dirty="0">
              <a:solidFill>
                <a:schemeClr val="bg1"/>
              </a:solidFill>
            </a:endParaRPr>
          </a:p>
          <a:p>
            <a:pPr marL="896938"/>
            <a:r>
              <a:rPr lang="es-ES" sz="1400" i="1" dirty="0">
                <a:solidFill>
                  <a:schemeClr val="bg1"/>
                </a:solidFill>
              </a:rPr>
              <a:t>Pretén superar la mera avaluació memorística de continguts per a avançar cap a la valoració del grau de comprensió i del </a:t>
            </a:r>
            <a:r>
              <a:rPr lang="es-ES" sz="1400" i="1" dirty="0" err="1">
                <a:solidFill>
                  <a:schemeClr val="bg1"/>
                </a:solidFill>
              </a:rPr>
              <a:t>marc</a:t>
            </a:r>
            <a:r>
              <a:rPr lang="es-ES" sz="1400" i="1" dirty="0">
                <a:solidFill>
                  <a:schemeClr val="bg1"/>
                </a:solidFill>
              </a:rPr>
              <a:t> conceptual.</a:t>
            </a:r>
          </a:p>
          <a:p>
            <a:pPr marL="896938"/>
            <a:endParaRPr lang="es-ES" sz="1400" i="1" dirty="0">
              <a:solidFill>
                <a:schemeClr val="bg1"/>
              </a:solidFill>
            </a:endParaRPr>
          </a:p>
        </p:txBody>
      </p:sp>
      <p:sp>
        <p:nvSpPr>
          <p:cNvPr id="26" name="Título 1">
            <a:extLst>
              <a:ext uri="{FF2B5EF4-FFF2-40B4-BE49-F238E27FC236}">
                <a16:creationId xmlns:a16="http://schemas.microsoft.com/office/drawing/2014/main" id="{77902DC0-C96C-4597-9A1A-A22239A463C6}"/>
              </a:ext>
            </a:extLst>
          </p:cNvPr>
          <p:cNvSpPr txBox="1">
            <a:spLocks/>
          </p:cNvSpPr>
          <p:nvPr/>
        </p:nvSpPr>
        <p:spPr>
          <a:xfrm>
            <a:off x="222217" y="58281"/>
            <a:ext cx="11613502" cy="39892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400" b="1" dirty="0" err="1">
                <a:solidFill>
                  <a:srgbClr val="C00000"/>
                </a:solidFill>
              </a:rPr>
              <a:t>Projecte</a:t>
            </a:r>
            <a:r>
              <a:rPr lang="es-ES" sz="2400" b="1" dirty="0">
                <a:solidFill>
                  <a:srgbClr val="C00000"/>
                </a:solidFill>
              </a:rPr>
              <a:t> </a:t>
            </a:r>
            <a:r>
              <a:rPr lang="es-ES" sz="2400" b="1" dirty="0" err="1">
                <a:solidFill>
                  <a:srgbClr val="C00000"/>
                </a:solidFill>
              </a:rPr>
              <a:t>pilot</a:t>
            </a:r>
            <a:r>
              <a:rPr lang="es-ES" sz="2400" b="1" dirty="0">
                <a:solidFill>
                  <a:srgbClr val="C00000"/>
                </a:solidFill>
              </a:rPr>
              <a:t>: Innovació Processos Selectius</a:t>
            </a:r>
          </a:p>
        </p:txBody>
      </p:sp>
      <p:sp>
        <p:nvSpPr>
          <p:cNvPr id="28" name="Flecha: doblada hacia arriba 27">
            <a:extLst>
              <a:ext uri="{FF2B5EF4-FFF2-40B4-BE49-F238E27FC236}">
                <a16:creationId xmlns:a16="http://schemas.microsoft.com/office/drawing/2014/main" id="{A7E3AC76-F921-432F-B3DE-EA76D9D4C0FC}"/>
              </a:ext>
            </a:extLst>
          </p:cNvPr>
          <p:cNvSpPr/>
          <p:nvPr/>
        </p:nvSpPr>
        <p:spPr>
          <a:xfrm rot="5400000">
            <a:off x="3570480" y="3452440"/>
            <a:ext cx="350378" cy="704307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  <a:noFill/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Marcador de contenido 2">
            <a:extLst>
              <a:ext uri="{FF2B5EF4-FFF2-40B4-BE49-F238E27FC236}">
                <a16:creationId xmlns:a16="http://schemas.microsoft.com/office/drawing/2014/main" id="{1379C2E6-91AC-4382-A1C6-FF763C1A26B7}"/>
              </a:ext>
            </a:extLst>
          </p:cNvPr>
          <p:cNvSpPr txBox="1">
            <a:spLocks/>
          </p:cNvSpPr>
          <p:nvPr/>
        </p:nvSpPr>
        <p:spPr>
          <a:xfrm>
            <a:off x="294666" y="622662"/>
            <a:ext cx="11483267" cy="5225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ES" b="1" dirty="0">
                <a:solidFill>
                  <a:srgbClr val="C00000"/>
                </a:solidFill>
              </a:rPr>
              <a:t>DISSENY DEL PROJECTE</a:t>
            </a:r>
            <a:endParaRPr lang="es-ES" dirty="0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294BFA3B-11F0-454B-871B-EE5D7EBD2AE2}"/>
              </a:ext>
            </a:extLst>
          </p:cNvPr>
          <p:cNvSpPr/>
          <p:nvPr/>
        </p:nvSpPr>
        <p:spPr>
          <a:xfrm>
            <a:off x="3182542" y="4555401"/>
            <a:ext cx="4987954" cy="61361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u="sng" dirty="0">
                <a:solidFill>
                  <a:schemeClr val="bg1"/>
                </a:solidFill>
              </a:rPr>
              <a:t>2a</a:t>
            </a:r>
            <a:r>
              <a:rPr lang="es-ES" sz="1400" dirty="0">
                <a:solidFill>
                  <a:schemeClr val="bg1"/>
                </a:solidFill>
              </a:rPr>
              <a:t>: </a:t>
            </a:r>
            <a:r>
              <a:rPr lang="es-ES" sz="1400" b="1" dirty="0">
                <a:solidFill>
                  <a:schemeClr val="bg1"/>
                </a:solidFill>
              </a:rPr>
              <a:t>Exercici amb 40 preguntes test de </a:t>
            </a:r>
            <a:r>
              <a:rPr lang="es-ES" sz="1400" b="1" dirty="0" err="1">
                <a:solidFill>
                  <a:schemeClr val="bg1"/>
                </a:solidFill>
              </a:rPr>
              <a:t>caràcter</a:t>
            </a:r>
            <a:r>
              <a:rPr lang="es-ES" sz="1400" b="1" dirty="0">
                <a:solidFill>
                  <a:schemeClr val="bg1"/>
                </a:solidFill>
              </a:rPr>
              <a:t> </a:t>
            </a:r>
            <a:r>
              <a:rPr lang="es-ES" sz="1400" b="1" u="sng" dirty="0" err="1">
                <a:solidFill>
                  <a:schemeClr val="bg1"/>
                </a:solidFill>
              </a:rPr>
              <a:t>pràctic</a:t>
            </a:r>
            <a:r>
              <a:rPr lang="es-ES" sz="1400" b="1" u="sng" dirty="0">
                <a:solidFill>
                  <a:schemeClr val="bg1"/>
                </a:solidFill>
              </a:rPr>
              <a:t>.</a:t>
            </a:r>
            <a:endParaRPr lang="es-ES" sz="1200" b="1" i="1" dirty="0">
              <a:solidFill>
                <a:schemeClr val="bg1"/>
              </a:solidFill>
            </a:endParaRPr>
          </a:p>
        </p:txBody>
      </p:sp>
      <p:sp>
        <p:nvSpPr>
          <p:cNvPr id="35" name="Flecha: a la derecha 34">
            <a:extLst>
              <a:ext uri="{FF2B5EF4-FFF2-40B4-BE49-F238E27FC236}">
                <a16:creationId xmlns:a16="http://schemas.microsoft.com/office/drawing/2014/main" id="{ADCC9A5E-8AD1-4255-9315-361477CB73E6}"/>
              </a:ext>
            </a:extLst>
          </p:cNvPr>
          <p:cNvSpPr/>
          <p:nvPr/>
        </p:nvSpPr>
        <p:spPr>
          <a:xfrm>
            <a:off x="8218123" y="3344478"/>
            <a:ext cx="1820092" cy="751190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25% puntuació del procés selectiu</a:t>
            </a:r>
          </a:p>
        </p:txBody>
      </p:sp>
      <p:sp>
        <p:nvSpPr>
          <p:cNvPr id="39" name="Flecha: a la derecha 38">
            <a:extLst>
              <a:ext uri="{FF2B5EF4-FFF2-40B4-BE49-F238E27FC236}">
                <a16:creationId xmlns:a16="http://schemas.microsoft.com/office/drawing/2014/main" id="{AA5E229B-B505-417E-9456-AF6C6FB692C9}"/>
              </a:ext>
            </a:extLst>
          </p:cNvPr>
          <p:cNvSpPr/>
          <p:nvPr/>
        </p:nvSpPr>
        <p:spPr>
          <a:xfrm>
            <a:off x="8213438" y="4555400"/>
            <a:ext cx="1820092" cy="613614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25% puntuació del procés selectiu</a:t>
            </a:r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B7AA9266-438F-4AD7-8200-CBBCA123550F}"/>
              </a:ext>
            </a:extLst>
          </p:cNvPr>
          <p:cNvSpPr/>
          <p:nvPr/>
        </p:nvSpPr>
        <p:spPr>
          <a:xfrm>
            <a:off x="8812786" y="4152455"/>
            <a:ext cx="302399" cy="268596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+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775D6F4-E154-4C8C-9605-9BBB33D805E0}"/>
              </a:ext>
            </a:extLst>
          </p:cNvPr>
          <p:cNvSpPr/>
          <p:nvPr/>
        </p:nvSpPr>
        <p:spPr>
          <a:xfrm>
            <a:off x="10392757" y="3344479"/>
            <a:ext cx="1652452" cy="182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i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 = </a:t>
            </a:r>
            <a:r>
              <a:rPr lang="es-ES" dirty="0">
                <a:solidFill>
                  <a:srgbClr val="FFFF00"/>
                </a:solidFill>
              </a:rPr>
              <a:t>50% </a:t>
            </a:r>
            <a:r>
              <a:rPr lang="es-ES" sz="1600" dirty="0">
                <a:solidFill>
                  <a:srgbClr val="FFFF00"/>
                </a:solidFill>
              </a:rPr>
              <a:t>puntuació sobre el total del procés selectiu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8" name="Abrir llave 7">
            <a:extLst>
              <a:ext uri="{FF2B5EF4-FFF2-40B4-BE49-F238E27FC236}">
                <a16:creationId xmlns:a16="http://schemas.microsoft.com/office/drawing/2014/main" id="{DC9F7451-11CC-4B39-A3E2-46D61C36B5B2}"/>
              </a:ext>
            </a:extLst>
          </p:cNvPr>
          <p:cNvSpPr/>
          <p:nvPr/>
        </p:nvSpPr>
        <p:spPr>
          <a:xfrm>
            <a:off x="3034341" y="3283768"/>
            <a:ext cx="124314" cy="1945955"/>
          </a:xfrm>
          <a:prstGeom prst="leftBrace">
            <a:avLst>
              <a:gd name="adj1" fmla="val 8333"/>
              <a:gd name="adj2" fmla="val 48210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errar llave 8">
            <a:extLst>
              <a:ext uri="{FF2B5EF4-FFF2-40B4-BE49-F238E27FC236}">
                <a16:creationId xmlns:a16="http://schemas.microsoft.com/office/drawing/2014/main" id="{F2B02FAE-5CC4-4083-8356-0B9B74A3C078}"/>
              </a:ext>
            </a:extLst>
          </p:cNvPr>
          <p:cNvSpPr/>
          <p:nvPr/>
        </p:nvSpPr>
        <p:spPr>
          <a:xfrm>
            <a:off x="10085842" y="3344478"/>
            <a:ext cx="204368" cy="1824536"/>
          </a:xfrm>
          <a:prstGeom prst="rightBrace">
            <a:avLst>
              <a:gd name="adj1" fmla="val 8333"/>
              <a:gd name="adj2" fmla="val 49523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0100F8B8-4442-4998-BF84-8E5432A4AD1A}"/>
              </a:ext>
            </a:extLst>
          </p:cNvPr>
          <p:cNvSpPr/>
          <p:nvPr/>
        </p:nvSpPr>
        <p:spPr>
          <a:xfrm>
            <a:off x="84367" y="1672046"/>
            <a:ext cx="12023266" cy="5025316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6199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>
            <a:extLst>
              <a:ext uri="{FF2B5EF4-FFF2-40B4-BE49-F238E27FC236}">
                <a16:creationId xmlns:a16="http://schemas.microsoft.com/office/drawing/2014/main" id="{2EB71416-8B2D-4BBF-B49C-2F7FC6D9CB79}"/>
              </a:ext>
            </a:extLst>
          </p:cNvPr>
          <p:cNvSpPr txBox="1">
            <a:spLocks/>
          </p:cNvSpPr>
          <p:nvPr/>
        </p:nvSpPr>
        <p:spPr>
          <a:xfrm>
            <a:off x="161257" y="745949"/>
            <a:ext cx="10775222" cy="279545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2" indent="0">
              <a:lnSpc>
                <a:spcPct val="120000"/>
              </a:lnSpc>
              <a:spcBef>
                <a:spcPts val="200"/>
              </a:spcBef>
              <a:buNone/>
            </a:pPr>
            <a:endParaRPr lang="es-ES" sz="1700" b="1" i="1" dirty="0">
              <a:solidFill>
                <a:schemeClr val="accent5">
                  <a:lumMod val="75000"/>
                </a:schemeClr>
              </a:solidFill>
            </a:endParaRPr>
          </a:p>
          <a:p>
            <a:pPr marL="182562" indent="0">
              <a:lnSpc>
                <a:spcPct val="120000"/>
              </a:lnSpc>
              <a:spcBef>
                <a:spcPts val="200"/>
              </a:spcBef>
              <a:buNone/>
            </a:pPr>
            <a:endParaRPr lang="es-ES" sz="1700" b="1" i="1" dirty="0">
              <a:solidFill>
                <a:schemeClr val="accent5">
                  <a:lumMod val="75000"/>
                </a:schemeClr>
              </a:solidFill>
            </a:endParaRPr>
          </a:p>
          <a:p>
            <a:pPr marL="182562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s-ES" sz="1700" b="1" i="1" dirty="0">
                <a:solidFill>
                  <a:srgbClr val="C00000"/>
                </a:solidFill>
              </a:rPr>
              <a:t>2a fase: </a:t>
            </a:r>
            <a:r>
              <a:rPr lang="es-ES" sz="1700" b="1" i="1" u="sng" dirty="0">
                <a:solidFill>
                  <a:srgbClr val="C00000"/>
                </a:solidFill>
              </a:rPr>
              <a:t>CURS SELECTIU </a:t>
            </a:r>
            <a:r>
              <a:rPr lang="es-ES" sz="1700" b="1" i="1" dirty="0">
                <a:solidFill>
                  <a:srgbClr val="C00000"/>
                </a:solidFill>
              </a:rPr>
              <a:t>DE FORMACIÓ TEÒRICA/PRÀCTICA (4 mesos)</a:t>
            </a:r>
          </a:p>
          <a:p>
            <a:pPr marL="182562" indent="0">
              <a:lnSpc>
                <a:spcPct val="120000"/>
              </a:lnSpc>
              <a:spcBef>
                <a:spcPts val="200"/>
              </a:spcBef>
              <a:buNone/>
            </a:pPr>
            <a:endParaRPr lang="es-ES" sz="1700" b="1" i="1" dirty="0"/>
          </a:p>
          <a:p>
            <a:pPr marL="468312" indent="-285750">
              <a:lnSpc>
                <a:spcPct val="120000"/>
              </a:lnSpc>
              <a:spcBef>
                <a:spcPts val="200"/>
              </a:spcBef>
              <a:buFontTx/>
              <a:buChar char="-"/>
            </a:pPr>
            <a:r>
              <a:rPr lang="es-ES" sz="1700" b="1" i="1" dirty="0"/>
              <a:t>Objectius </a:t>
            </a:r>
          </a:p>
          <a:p>
            <a:pPr marL="468312" indent="-285750">
              <a:lnSpc>
                <a:spcPct val="120000"/>
              </a:lnSpc>
              <a:spcBef>
                <a:spcPts val="200"/>
              </a:spcBef>
              <a:buFontTx/>
              <a:buChar char="-"/>
            </a:pPr>
            <a:endParaRPr lang="es-ES" sz="1700" b="1" i="1" dirty="0"/>
          </a:p>
          <a:p>
            <a:pPr marL="468312" indent="-285750">
              <a:lnSpc>
                <a:spcPct val="120000"/>
              </a:lnSpc>
              <a:spcBef>
                <a:spcPts val="200"/>
              </a:spcBef>
              <a:buFontTx/>
              <a:buChar char="-"/>
            </a:pPr>
            <a:endParaRPr lang="es-ES" sz="1700" b="1" i="1" dirty="0"/>
          </a:p>
          <a:p>
            <a:pPr marL="468312" indent="-285750">
              <a:lnSpc>
                <a:spcPct val="120000"/>
              </a:lnSpc>
              <a:spcBef>
                <a:spcPts val="200"/>
              </a:spcBef>
              <a:buFontTx/>
              <a:buChar char="-"/>
            </a:pPr>
            <a:r>
              <a:rPr lang="es-ES" sz="1700" b="1" i="1" dirty="0"/>
              <a:t>Equip coordinador de caràcter pluridisciplinari</a:t>
            </a:r>
          </a:p>
          <a:p>
            <a:pPr marL="182562" indent="0">
              <a:lnSpc>
                <a:spcPct val="120000"/>
              </a:lnSpc>
              <a:spcBef>
                <a:spcPts val="200"/>
              </a:spcBef>
              <a:buNone/>
            </a:pPr>
            <a:endParaRPr lang="es-ES" sz="1700" b="1" i="1" dirty="0"/>
          </a:p>
          <a:p>
            <a:pPr marL="180975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s-ES" sz="1700" b="1" i="1" dirty="0"/>
              <a:t>- Es divideix en tres blocs:</a:t>
            </a:r>
          </a:p>
          <a:p>
            <a:pPr marL="182562" indent="0">
              <a:lnSpc>
                <a:spcPct val="120000"/>
              </a:lnSpc>
              <a:spcBef>
                <a:spcPts val="200"/>
              </a:spcBef>
              <a:buNone/>
            </a:pPr>
            <a:endParaRPr lang="es-ES" sz="1700" b="1" i="1" dirty="0"/>
          </a:p>
          <a:p>
            <a:pPr marL="0" indent="0">
              <a:lnSpc>
                <a:spcPct val="120000"/>
              </a:lnSpc>
              <a:buNone/>
            </a:pPr>
            <a:endParaRPr lang="es-ES" sz="1500" b="1" i="1" dirty="0">
              <a:solidFill>
                <a:srgbClr val="C80F2E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es-ES" sz="1500" i="1" dirty="0"/>
          </a:p>
          <a:p>
            <a:pPr marL="180975" indent="-180975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s-ES" sz="700" i="1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358E3E6-871A-4534-8465-B1EB8A955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D660-6BA5-42BE-ABD7-67611535FACC}" type="slidenum">
              <a:rPr lang="es-ES" smtClean="0"/>
              <a:t>3</a:t>
            </a:fld>
            <a:endParaRPr lang="es-ES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B9C89C29-3E1A-4DAA-B671-514B60EE8EE4}"/>
              </a:ext>
            </a:extLst>
          </p:cNvPr>
          <p:cNvSpPr/>
          <p:nvPr/>
        </p:nvSpPr>
        <p:spPr>
          <a:xfrm>
            <a:off x="566641" y="3638459"/>
            <a:ext cx="769638" cy="562826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</a:rPr>
              <a:t>Classes teòriques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12529886-2410-4AC0-A054-7564C00B862C}"/>
              </a:ext>
            </a:extLst>
          </p:cNvPr>
          <p:cNvSpPr/>
          <p:nvPr/>
        </p:nvSpPr>
        <p:spPr>
          <a:xfrm>
            <a:off x="1858465" y="3638459"/>
            <a:ext cx="2656204" cy="1139335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</a:rPr>
              <a:t>Pràctiques professionals de les funcions pròpies a través de la inserció/rotatori en diferents entorns laborals de la Generalitat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951733C9-8769-4685-A04F-B4C9BEB5B137}"/>
              </a:ext>
            </a:extLst>
          </p:cNvPr>
          <p:cNvSpPr/>
          <p:nvPr/>
        </p:nvSpPr>
        <p:spPr>
          <a:xfrm>
            <a:off x="5045327" y="3485383"/>
            <a:ext cx="7068297" cy="908295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SEGON EXERCICI DEL PROCÉS SELECTIU </a:t>
            </a:r>
          </a:p>
          <a:p>
            <a:pPr algn="ctr"/>
            <a:r>
              <a:rPr lang="es-ES" sz="1400" b="1" dirty="0">
                <a:solidFill>
                  <a:srgbClr val="0070C0"/>
                </a:solidFill>
              </a:rPr>
              <a:t>(50% de la puntuació del procés)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B820ADCB-55D9-4C2B-AA60-61EEE1AEA1CA}"/>
              </a:ext>
            </a:extLst>
          </p:cNvPr>
          <p:cNvSpPr/>
          <p:nvPr/>
        </p:nvSpPr>
        <p:spPr>
          <a:xfrm>
            <a:off x="1417992" y="3939531"/>
            <a:ext cx="302399" cy="268596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+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0BA98AB1-469E-47E0-B6D5-842F1B37C6D1}"/>
              </a:ext>
            </a:extLst>
          </p:cNvPr>
          <p:cNvSpPr/>
          <p:nvPr/>
        </p:nvSpPr>
        <p:spPr>
          <a:xfrm>
            <a:off x="4596382" y="3939531"/>
            <a:ext cx="302399" cy="268596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+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8AD0154-855D-4373-B60C-672BFC1D14DD}"/>
              </a:ext>
            </a:extLst>
          </p:cNvPr>
          <p:cNvSpPr/>
          <p:nvPr/>
        </p:nvSpPr>
        <p:spPr>
          <a:xfrm>
            <a:off x="5006152" y="4604805"/>
            <a:ext cx="3448546" cy="10638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s-ES" sz="1300" b="1" dirty="0">
                <a:solidFill>
                  <a:schemeClr val="tx1"/>
                </a:solidFill>
              </a:rPr>
              <a:t>Proves d'avaluació de les COMPETÈNCIES GENERALS, obligatòries i NO </a:t>
            </a:r>
            <a:r>
              <a:rPr lang="es-ES" sz="1300" b="1" dirty="0" err="1">
                <a:solidFill>
                  <a:schemeClr val="tx1"/>
                </a:solidFill>
              </a:rPr>
              <a:t>eliminatòries</a:t>
            </a:r>
            <a:r>
              <a:rPr lang="es-ES" sz="13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78154213-0A83-41AA-A5F7-7B31C893FBAD}"/>
              </a:ext>
            </a:extLst>
          </p:cNvPr>
          <p:cNvSpPr/>
          <p:nvPr/>
        </p:nvSpPr>
        <p:spPr>
          <a:xfrm>
            <a:off x="8621911" y="4616865"/>
            <a:ext cx="3347872" cy="10638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/>
            <a:r>
              <a:rPr lang="es-ES" sz="1300" b="1" dirty="0">
                <a:solidFill>
                  <a:schemeClr val="tx1"/>
                </a:solidFill>
              </a:rPr>
              <a:t>2) </a:t>
            </a:r>
            <a:r>
              <a:rPr lang="es-ES" sz="1300" b="1" dirty="0" err="1">
                <a:solidFill>
                  <a:schemeClr val="tx1"/>
                </a:solidFill>
              </a:rPr>
              <a:t>Exercici</a:t>
            </a:r>
            <a:r>
              <a:rPr lang="es-ES" sz="1300" b="1" dirty="0">
                <a:solidFill>
                  <a:schemeClr val="tx1"/>
                </a:solidFill>
              </a:rPr>
              <a:t> FINAL de CASOS PRÀCTICS sobre l'exercici professional; obligatori i </a:t>
            </a:r>
            <a:r>
              <a:rPr lang="es-ES" sz="1300" b="1" dirty="0" err="1">
                <a:solidFill>
                  <a:schemeClr val="tx1"/>
                </a:solidFill>
              </a:rPr>
              <a:t>eliminatori</a:t>
            </a:r>
            <a:r>
              <a:rPr lang="es-ES" sz="1300" b="1" dirty="0">
                <a:solidFill>
                  <a:schemeClr val="tx1"/>
                </a:solidFill>
              </a:rPr>
              <a:t>.</a:t>
            </a:r>
            <a:endParaRPr lang="es-ES" sz="1300" dirty="0">
              <a:solidFill>
                <a:schemeClr val="tx1"/>
              </a:solidFill>
            </a:endParaRPr>
          </a:p>
        </p:txBody>
      </p: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12095459-A8D2-4305-B2CD-897D3B51577F}"/>
              </a:ext>
            </a:extLst>
          </p:cNvPr>
          <p:cNvCxnSpPr>
            <a:cxnSpLocks/>
          </p:cNvCxnSpPr>
          <p:nvPr/>
        </p:nvCxnSpPr>
        <p:spPr>
          <a:xfrm flipH="1">
            <a:off x="7451438" y="4275025"/>
            <a:ext cx="329691" cy="312162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271E89DC-2B30-4F2F-9844-EB002EFE3EB7}"/>
              </a:ext>
            </a:extLst>
          </p:cNvPr>
          <p:cNvCxnSpPr>
            <a:cxnSpLocks/>
          </p:cNvCxnSpPr>
          <p:nvPr/>
        </p:nvCxnSpPr>
        <p:spPr>
          <a:xfrm>
            <a:off x="8629240" y="4292033"/>
            <a:ext cx="358956" cy="291731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ítulo 1">
            <a:extLst>
              <a:ext uri="{FF2B5EF4-FFF2-40B4-BE49-F238E27FC236}">
                <a16:creationId xmlns:a16="http://schemas.microsoft.com/office/drawing/2014/main" id="{77902DC0-C96C-4597-9A1A-A22239A463C6}"/>
              </a:ext>
            </a:extLst>
          </p:cNvPr>
          <p:cNvSpPr txBox="1">
            <a:spLocks/>
          </p:cNvSpPr>
          <p:nvPr/>
        </p:nvSpPr>
        <p:spPr>
          <a:xfrm>
            <a:off x="222217" y="101698"/>
            <a:ext cx="11613502" cy="40883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400" b="1" dirty="0" err="1">
                <a:solidFill>
                  <a:srgbClr val="C00000"/>
                </a:solidFill>
              </a:rPr>
              <a:t>Projecte</a:t>
            </a:r>
            <a:r>
              <a:rPr lang="es-ES" sz="2400" b="1" dirty="0">
                <a:solidFill>
                  <a:srgbClr val="C00000"/>
                </a:solidFill>
              </a:rPr>
              <a:t> </a:t>
            </a:r>
            <a:r>
              <a:rPr lang="es-ES" sz="2400" b="1" dirty="0" err="1">
                <a:solidFill>
                  <a:srgbClr val="C00000"/>
                </a:solidFill>
              </a:rPr>
              <a:t>pilot</a:t>
            </a:r>
            <a:r>
              <a:rPr lang="es-ES" sz="2400" b="1" dirty="0">
                <a:solidFill>
                  <a:srgbClr val="C00000"/>
                </a:solidFill>
              </a:rPr>
              <a:t>: Innovació Processos Selectius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C863FE9B-7170-4879-BCD2-7A9F895E5637}"/>
              </a:ext>
            </a:extLst>
          </p:cNvPr>
          <p:cNvSpPr/>
          <p:nvPr/>
        </p:nvSpPr>
        <p:spPr>
          <a:xfrm>
            <a:off x="1700487" y="1803518"/>
            <a:ext cx="9653313" cy="6537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7188">
              <a:lnSpc>
                <a:spcPct val="120000"/>
              </a:lnSpc>
              <a:spcBef>
                <a:spcPts val="200"/>
              </a:spcBef>
              <a:buNone/>
            </a:pPr>
            <a:r>
              <a:rPr lang="es-ES" sz="1600" b="1" i="1" dirty="0">
                <a:solidFill>
                  <a:schemeClr val="tx1"/>
                </a:solidFill>
              </a:rPr>
              <a:t>proporcionar coneixement pràctic i habilitats tècniques sobre diferents àmbits de la gestió pública </a:t>
            </a:r>
          </a:p>
          <a:p>
            <a:pPr marL="357188">
              <a:lnSpc>
                <a:spcPct val="120000"/>
              </a:lnSpc>
              <a:spcBef>
                <a:spcPts val="200"/>
              </a:spcBef>
              <a:buNone/>
            </a:pPr>
            <a:r>
              <a:rPr lang="es-ES" sz="1600" b="1" i="1" dirty="0">
                <a:solidFill>
                  <a:schemeClr val="tx1"/>
                </a:solidFill>
              </a:rPr>
              <a:t>facilitar el desenvolupament d'habilitats comunicatives i de relació en l'equip de treball: SOCIABILITZACIÓ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8" name="Abrir llave 7">
            <a:extLst>
              <a:ext uri="{FF2B5EF4-FFF2-40B4-BE49-F238E27FC236}">
                <a16:creationId xmlns:a16="http://schemas.microsoft.com/office/drawing/2014/main" id="{7E4E804E-F089-423F-B3DA-84EAAC576AC2}"/>
              </a:ext>
            </a:extLst>
          </p:cNvPr>
          <p:cNvSpPr/>
          <p:nvPr/>
        </p:nvSpPr>
        <p:spPr>
          <a:xfrm>
            <a:off x="1824294" y="1982566"/>
            <a:ext cx="121835" cy="322218"/>
          </a:xfrm>
          <a:prstGeom prst="lef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Flecha: hacia la izquierda 8">
            <a:extLst>
              <a:ext uri="{FF2B5EF4-FFF2-40B4-BE49-F238E27FC236}">
                <a16:creationId xmlns:a16="http://schemas.microsoft.com/office/drawing/2014/main" id="{DB9B896C-C232-445D-B466-7CCC4015F420}"/>
              </a:ext>
            </a:extLst>
          </p:cNvPr>
          <p:cNvSpPr/>
          <p:nvPr/>
        </p:nvSpPr>
        <p:spPr>
          <a:xfrm>
            <a:off x="4772722" y="2605022"/>
            <a:ext cx="6546669" cy="478489"/>
          </a:xfrm>
          <a:prstGeom prst="leftArrow">
            <a:avLst>
              <a:gd name="adj1" fmla="val 99842"/>
              <a:gd name="adj2" fmla="val 4199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i="1" dirty="0" err="1">
                <a:solidFill>
                  <a:schemeClr val="tx1"/>
                </a:solidFill>
              </a:rPr>
              <a:t>Serà</a:t>
            </a:r>
            <a:r>
              <a:rPr lang="es-ES" sz="1400" b="1" i="1" dirty="0">
                <a:solidFill>
                  <a:schemeClr val="tx1"/>
                </a:solidFill>
              </a:rPr>
              <a:t> </a:t>
            </a:r>
            <a:r>
              <a:rPr lang="es-ES" sz="1400" b="1" i="1" dirty="0" err="1">
                <a:solidFill>
                  <a:schemeClr val="tx1"/>
                </a:solidFill>
              </a:rPr>
              <a:t>nomenat</a:t>
            </a:r>
            <a:r>
              <a:rPr lang="es-ES" sz="1400" b="1" i="1" dirty="0">
                <a:solidFill>
                  <a:schemeClr val="tx1"/>
                </a:solidFill>
              </a:rPr>
              <a:t> pel DG de FP per a definir els objectius específics d'aprenentatge i elaborar el programa de continguts de les diferents matèries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FB3B75E4-D9C4-410F-960F-B8088A20C3FF}"/>
              </a:ext>
            </a:extLst>
          </p:cNvPr>
          <p:cNvSpPr/>
          <p:nvPr/>
        </p:nvSpPr>
        <p:spPr>
          <a:xfrm>
            <a:off x="5006152" y="5668677"/>
            <a:ext cx="3448546" cy="4787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 i="1" dirty="0">
              <a:solidFill>
                <a:schemeClr val="bg1"/>
              </a:solidFill>
            </a:endParaRPr>
          </a:p>
        </p:txBody>
      </p:sp>
      <p:sp>
        <p:nvSpPr>
          <p:cNvPr id="14" name="Flecha: hacia arriba 13">
            <a:extLst>
              <a:ext uri="{FF2B5EF4-FFF2-40B4-BE49-F238E27FC236}">
                <a16:creationId xmlns:a16="http://schemas.microsoft.com/office/drawing/2014/main" id="{7DD11C5D-00DF-49B7-B555-89DCE6339B0A}"/>
              </a:ext>
            </a:extLst>
          </p:cNvPr>
          <p:cNvSpPr/>
          <p:nvPr/>
        </p:nvSpPr>
        <p:spPr>
          <a:xfrm>
            <a:off x="5236751" y="6165083"/>
            <a:ext cx="2955407" cy="558780"/>
          </a:xfrm>
          <a:prstGeom prst="upArrow">
            <a:avLst>
              <a:gd name="adj1" fmla="val 100000"/>
              <a:gd name="adj2" fmla="val 308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srgbClr val="FFFF00"/>
                </a:solidFill>
              </a:rPr>
              <a:t>10% puntuació </a:t>
            </a:r>
          </a:p>
          <a:p>
            <a:pPr algn="ctr"/>
            <a:r>
              <a:rPr lang="es-ES" sz="1200" b="1" dirty="0">
                <a:solidFill>
                  <a:srgbClr val="FFFF00"/>
                </a:solidFill>
              </a:rPr>
              <a:t>del procés selectiu</a:t>
            </a:r>
          </a:p>
          <a:p>
            <a:pPr algn="ctr"/>
            <a:endParaRPr lang="es-ES" sz="1400" b="1" dirty="0">
              <a:solidFill>
                <a:srgbClr val="FFFF00"/>
              </a:solidFill>
            </a:endParaRP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C11CC179-715B-49AB-B276-F442CA9E7B4B}"/>
              </a:ext>
            </a:extLst>
          </p:cNvPr>
          <p:cNvSpPr/>
          <p:nvPr/>
        </p:nvSpPr>
        <p:spPr>
          <a:xfrm>
            <a:off x="8621911" y="5683907"/>
            <a:ext cx="3347872" cy="4787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 b="1" i="1" dirty="0">
              <a:solidFill>
                <a:schemeClr val="bg1"/>
              </a:solidFill>
            </a:endParaRPr>
          </a:p>
        </p:txBody>
      </p:sp>
      <p:sp>
        <p:nvSpPr>
          <p:cNvPr id="42" name="Flecha: hacia arriba 41">
            <a:extLst>
              <a:ext uri="{FF2B5EF4-FFF2-40B4-BE49-F238E27FC236}">
                <a16:creationId xmlns:a16="http://schemas.microsoft.com/office/drawing/2014/main" id="{BDB5C665-1ACC-49AE-AB96-F5D7161F4175}"/>
              </a:ext>
            </a:extLst>
          </p:cNvPr>
          <p:cNvSpPr/>
          <p:nvPr/>
        </p:nvSpPr>
        <p:spPr>
          <a:xfrm>
            <a:off x="8975324" y="6165083"/>
            <a:ext cx="2955407" cy="558780"/>
          </a:xfrm>
          <a:prstGeom prst="upArrow">
            <a:avLst>
              <a:gd name="adj1" fmla="val 100000"/>
              <a:gd name="adj2" fmla="val 308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srgbClr val="FFFF00"/>
                </a:solidFill>
              </a:rPr>
              <a:t>40% puntuació </a:t>
            </a:r>
          </a:p>
          <a:p>
            <a:pPr algn="ctr"/>
            <a:r>
              <a:rPr lang="es-ES" sz="1200" b="1" dirty="0">
                <a:solidFill>
                  <a:srgbClr val="FFFF00"/>
                </a:solidFill>
              </a:rPr>
              <a:t>del procés selectiu</a:t>
            </a:r>
          </a:p>
          <a:p>
            <a:pPr algn="ctr"/>
            <a:endParaRPr lang="es-ES" sz="1400" b="1" dirty="0">
              <a:solidFill>
                <a:srgbClr val="FFFF00"/>
              </a:solidFill>
            </a:endParaRPr>
          </a:p>
        </p:txBody>
      </p:sp>
      <p:sp>
        <p:nvSpPr>
          <p:cNvPr id="22" name="Bocadillo: rectángulo 21">
            <a:extLst>
              <a:ext uri="{FF2B5EF4-FFF2-40B4-BE49-F238E27FC236}">
                <a16:creationId xmlns:a16="http://schemas.microsoft.com/office/drawing/2014/main" id="{7FAB80FF-DE64-45B6-8D01-AD66450594B3}"/>
              </a:ext>
            </a:extLst>
          </p:cNvPr>
          <p:cNvSpPr/>
          <p:nvPr/>
        </p:nvSpPr>
        <p:spPr>
          <a:xfrm>
            <a:off x="435429" y="5298095"/>
            <a:ext cx="4224391" cy="1250412"/>
          </a:xfrm>
          <a:prstGeom prst="wedgeRectCallout">
            <a:avLst>
              <a:gd name="adj1" fmla="val 56986"/>
              <a:gd name="adj2" fmla="val -7257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i="1" dirty="0">
                <a:solidFill>
                  <a:srgbClr val="C00000"/>
                </a:solidFill>
              </a:rPr>
              <a:t>Les bases de la convocatòria determinaran:</a:t>
            </a:r>
          </a:p>
          <a:p>
            <a:pPr marL="171450" indent="-171450">
              <a:buFontTx/>
              <a:buChar char="-"/>
            </a:pPr>
            <a:r>
              <a:rPr lang="es-ES" sz="1200" b="1" i="1" u="sng" dirty="0">
                <a:solidFill>
                  <a:srgbClr val="C00000"/>
                </a:solidFill>
              </a:rPr>
              <a:t>quines CAPACITATS </a:t>
            </a:r>
            <a:r>
              <a:rPr lang="es-ES" sz="1200" b="1" i="1" dirty="0">
                <a:solidFill>
                  <a:srgbClr val="C00000"/>
                </a:solidFill>
              </a:rPr>
              <a:t>s'avaluaran (</a:t>
            </a:r>
            <a:r>
              <a:rPr lang="es-ES" sz="1200" b="1" i="1" dirty="0" err="1">
                <a:solidFill>
                  <a:srgbClr val="C00000"/>
                </a:solidFill>
              </a:rPr>
              <a:t>anàlisi</a:t>
            </a:r>
            <a:r>
              <a:rPr lang="es-ES" sz="1200" b="1" i="1" dirty="0">
                <a:solidFill>
                  <a:srgbClr val="C00000"/>
                </a:solidFill>
              </a:rPr>
              <a:t> i resolució de problemes, determinació de prioritats i organització, comunicació, lideratge, treball en equip, …)</a:t>
            </a:r>
          </a:p>
          <a:p>
            <a:pPr marL="171450" indent="-171450">
              <a:buFontTx/>
              <a:buChar char="-"/>
            </a:pPr>
            <a:r>
              <a:rPr lang="es-ES" sz="1200" b="1" i="1" u="sng" dirty="0">
                <a:solidFill>
                  <a:srgbClr val="C00000"/>
                </a:solidFill>
              </a:rPr>
              <a:t>a través de quins MITJANS o TIPUS DE PROVES </a:t>
            </a:r>
            <a:r>
              <a:rPr lang="es-ES" sz="1200" b="1" i="1" dirty="0">
                <a:solidFill>
                  <a:srgbClr val="C00000"/>
                </a:solidFill>
              </a:rPr>
              <a:t>(dinàmica de grups, entrevistes, safata electrònica, …)</a:t>
            </a:r>
          </a:p>
        </p:txBody>
      </p:sp>
      <p:sp>
        <p:nvSpPr>
          <p:cNvPr id="43" name="Rectángulo: esquinas redondeadas 42">
            <a:extLst>
              <a:ext uri="{FF2B5EF4-FFF2-40B4-BE49-F238E27FC236}">
                <a16:creationId xmlns:a16="http://schemas.microsoft.com/office/drawing/2014/main" id="{1531FF4E-949B-4B30-806F-F8B13C4DAF23}"/>
              </a:ext>
            </a:extLst>
          </p:cNvPr>
          <p:cNvSpPr/>
          <p:nvPr/>
        </p:nvSpPr>
        <p:spPr>
          <a:xfrm>
            <a:off x="78376" y="1177263"/>
            <a:ext cx="12113623" cy="5680737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7441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</TotalTime>
  <Words>390</Words>
  <Application>Microsoft Office PowerPoint</Application>
  <PresentationFormat>Pantalla panoràmica</PresentationFormat>
  <Paragraphs>67</Paragraphs>
  <Slides>3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5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Wingdings</vt:lpstr>
      <vt:lpstr>Tema de Office</vt:lpstr>
      <vt:lpstr> PROJECTE PILOT:  INNOVACIÓ PROCESSOS SELECTIUS  OOP GVA 2022 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 INNOVADOR DE SELECCIÓN DE PERSONAL : PROYECTO PILOTO  OFERTA DE EMPLEO PÚBLICO 2022 Generalitat Valenciana</dc:title>
  <dc:creator>AGUADO GIMÉNEZ, CARMEN</dc:creator>
  <cp:lastModifiedBy>NOGUÉS I QUIXAL, JOSEP FRANCESC</cp:lastModifiedBy>
  <cp:revision>86</cp:revision>
  <cp:lastPrinted>2022-03-03T10:05:54Z</cp:lastPrinted>
  <dcterms:created xsi:type="dcterms:W3CDTF">2022-03-02T09:58:49Z</dcterms:created>
  <dcterms:modified xsi:type="dcterms:W3CDTF">2022-09-23T09:41:22Z</dcterms:modified>
</cp:coreProperties>
</file>